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60" r:id="rId3"/>
    <p:sldId id="339" r:id="rId4"/>
    <p:sldId id="291" r:id="rId5"/>
    <p:sldId id="274" r:id="rId6"/>
    <p:sldId id="276" r:id="rId7"/>
    <p:sldId id="279" r:id="rId8"/>
    <p:sldId id="303" r:id="rId9"/>
    <p:sldId id="304" r:id="rId10"/>
    <p:sldId id="340" r:id="rId11"/>
    <p:sldId id="299"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867" autoAdjust="0"/>
    <p:restoredTop sz="94660"/>
  </p:normalViewPr>
  <p:slideViewPr>
    <p:cSldViewPr>
      <p:cViewPr>
        <p:scale>
          <a:sx n="100" d="100"/>
          <a:sy n="100" d="100"/>
        </p:scale>
        <p:origin x="-2106" y="-2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54701619-97FF-4AA1-9388-D47C245E962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44E8477-CE20-4DF9-8F51-EA26C976A1F8}" type="datetimeFigureOut">
              <a:rPr lang="ru-RU" smtClean="0"/>
              <a:pPr/>
              <a:t>27.06.2018</a:t>
            </a:fld>
            <a:endParaRPr lang="ru-RU"/>
          </a:p>
        </p:txBody>
      </p:sp>
      <p:sp>
        <p:nvSpPr>
          <p:cNvPr id="17" name="Нижний колонтитул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ru-RU"/>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54701619-97FF-4AA1-9388-D47C245E962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54701619-97FF-4AA1-9388-D47C245E962D}"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4701619-97FF-4AA1-9388-D47C245E962D}"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8" name="Дата 7"/>
          <p:cNvSpPr>
            <a:spLocks noGrp="1"/>
          </p:cNvSpPr>
          <p:nvPr>
            <p:ph type="dt" sz="half" idx="15"/>
          </p:nvPr>
        </p:nvSpPr>
        <p:spPr/>
        <p:txBody>
          <a:bodyPr rtlCol="0"/>
          <a:lstStyle/>
          <a:p>
            <a:fld id="{344E8477-CE20-4DF9-8F51-EA26C976A1F8}" type="datetimeFigureOut">
              <a:rPr lang="ru-RU" smtClean="0"/>
              <a:pPr/>
              <a:t>27.06.2018</a:t>
            </a:fld>
            <a:endParaRPr lang="ru-RU"/>
          </a:p>
        </p:txBody>
      </p:sp>
      <p:sp>
        <p:nvSpPr>
          <p:cNvPr id="10" name="Номер слайда 9"/>
          <p:cNvSpPr>
            <a:spLocks noGrp="1"/>
          </p:cNvSpPr>
          <p:nvPr>
            <p:ph type="sldNum" sz="quarter" idx="16"/>
          </p:nvPr>
        </p:nvSpPr>
        <p:spPr/>
        <p:txBody>
          <a:bodyPr rtlCol="0"/>
          <a:lstStyle/>
          <a:p>
            <a:fld id="{54701619-97FF-4AA1-9388-D47C245E962D}"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smtClean="0"/>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5"/>
          </p:nvPr>
        </p:nvSpPr>
        <p:spPr/>
        <p:txBody>
          <a:bodyPr rtlCol="0"/>
          <a:lstStyle/>
          <a:p>
            <a:fld id="{344E8477-CE20-4DF9-8F51-EA26C976A1F8}" type="datetimeFigureOut">
              <a:rPr lang="ru-RU" smtClean="0"/>
              <a:pPr/>
              <a:t>27.06.2018</a:t>
            </a:fld>
            <a:endParaRPr lang="ru-RU"/>
          </a:p>
        </p:txBody>
      </p:sp>
      <p:sp>
        <p:nvSpPr>
          <p:cNvPr id="12" name="Номер слайда 11"/>
          <p:cNvSpPr>
            <a:spLocks noGrp="1"/>
          </p:cNvSpPr>
          <p:nvPr>
            <p:ph type="sldNum" sz="quarter" idx="16"/>
          </p:nvPr>
        </p:nvSpPr>
        <p:spPr/>
        <p:txBody>
          <a:bodyPr rtlCol="0"/>
          <a:lstStyle/>
          <a:p>
            <a:fld id="{54701619-97FF-4AA1-9388-D47C245E962D}"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54701619-97FF-4AA1-9388-D47C245E962D}"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54701619-97FF-4AA1-9388-D47C245E962D}"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4400" b="0"/>
            </a:lvl1p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54701619-97FF-4AA1-9388-D47C245E962D}"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ru-RU" smtClean="0"/>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Дата 11"/>
          <p:cNvSpPr>
            <a:spLocks noGrp="1"/>
          </p:cNvSpPr>
          <p:nvPr>
            <p:ph type="dt" sz="half" idx="10"/>
          </p:nvPr>
        </p:nvSpPr>
        <p:spPr>
          <a:xfrm>
            <a:off x="6248400" y="6248400"/>
            <a:ext cx="2667000" cy="365125"/>
          </a:xfrm>
        </p:spPr>
        <p:txBody>
          <a:bodyPr rtlCol="0"/>
          <a:lstStyle/>
          <a:p>
            <a:fld id="{344E8477-CE20-4DF9-8F51-EA26C976A1F8}" type="datetimeFigureOut">
              <a:rPr lang="ru-RU" smtClean="0"/>
              <a:pPr/>
              <a:t>27.06.2018</a:t>
            </a:fld>
            <a:endParaRPr lang="ru-RU"/>
          </a:p>
        </p:txBody>
      </p:sp>
      <p:sp>
        <p:nvSpPr>
          <p:cNvPr id="13" name="Номер слайда 12"/>
          <p:cNvSpPr>
            <a:spLocks noGrp="1"/>
          </p:cNvSpPr>
          <p:nvPr>
            <p:ph type="sldNum" sz="quarter" idx="11"/>
          </p:nvPr>
        </p:nvSpPr>
        <p:spPr>
          <a:xfrm>
            <a:off x="0" y="4667249"/>
            <a:ext cx="1447800" cy="663578"/>
          </a:xfrm>
        </p:spPr>
        <p:txBody>
          <a:bodyPr rtlCol="0"/>
          <a:lstStyle>
            <a:lvl1pPr>
              <a:defRPr sz="2800"/>
            </a:lvl1pPr>
          </a:lstStyle>
          <a:p>
            <a:fld id="{54701619-97FF-4AA1-9388-D47C245E962D}" type="slidenum">
              <a:rPr lang="ru-RU" smtClean="0"/>
              <a:pPr/>
              <a:t>‹#›</a:t>
            </a:fld>
            <a:endParaRPr lang="ru-RU"/>
          </a:p>
        </p:txBody>
      </p:sp>
      <p:sp>
        <p:nvSpPr>
          <p:cNvPr id="14" name="Нижний колонтитул 13"/>
          <p:cNvSpPr>
            <a:spLocks noGrp="1"/>
          </p:cNvSpPr>
          <p:nvPr>
            <p:ph type="ftr" sz="quarter" idx="12"/>
          </p:nvPr>
        </p:nvSpPr>
        <p:spPr>
          <a:xfrm>
            <a:off x="1600200" y="6248206"/>
            <a:ext cx="4572000" cy="365125"/>
          </a:xfrm>
        </p:spPr>
        <p:txBody>
          <a:bodyPr rtlCol="0"/>
          <a:lstStyle/>
          <a:p>
            <a:endParaRPr lang="ru-RU"/>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ru-RU" smtClean="0"/>
              <a:t>Вставка рисунка</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0"/>
            <a:ext cx="2057400" cy="55165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6553200" y="6248402"/>
            <a:ext cx="2209800" cy="365125"/>
          </a:xfrm>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a:xfrm>
            <a:off x="457201" y="6248207"/>
            <a:ext cx="5573483" cy="365125"/>
          </a:xfrm>
        </p:spPr>
        <p:txBody>
          <a:bodyPr/>
          <a:lstStyle/>
          <a:p>
            <a:endParaRPr lang="ru-RU"/>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Номер слайда 5"/>
          <p:cNvSpPr>
            <a:spLocks noGrp="1"/>
          </p:cNvSpPr>
          <p:nvPr>
            <p:ph type="sldNum" sz="quarter" idx="12"/>
          </p:nvPr>
        </p:nvSpPr>
        <p:spPr>
          <a:xfrm rot="5400000">
            <a:off x="5989638" y="144462"/>
            <a:ext cx="533400" cy="244476"/>
          </a:xfrm>
        </p:spPr>
        <p:txBody>
          <a:bodyPr/>
          <a:lstStyle/>
          <a:p>
            <a:fld id="{54701619-97FF-4AA1-9388-D47C245E962D}"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701619-97FF-4AA1-9388-D47C245E962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701619-97FF-4AA1-9388-D47C245E962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344E8477-CE20-4DF9-8F51-EA26C976A1F8}" type="datetimeFigureOut">
              <a:rPr lang="ru-RU" smtClean="0"/>
              <a:pPr/>
              <a:t>27.06.2018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54701619-97FF-4AA1-9388-D47C245E962D}"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44E8477-CE20-4DF9-8F51-EA26C976A1F8}" type="datetimeFigureOut">
              <a:rPr lang="ru-RU" smtClean="0"/>
              <a:pPr/>
              <a:t>27.06.2018</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4701619-97FF-4AA1-9388-D47C245E962D}"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44E8477-CE20-4DF9-8F51-EA26C976A1F8}" type="datetimeFigureOut">
              <a:rPr lang="ru-RU" smtClean="0"/>
              <a:pPr/>
              <a:t>27.06.2018</a:t>
            </a:fld>
            <a:endParaRPr lang="ru-RU"/>
          </a:p>
        </p:txBody>
      </p:sp>
      <p:sp>
        <p:nvSpPr>
          <p:cNvPr id="3" name="Нижний колонтитул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ru-RU"/>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4701619-97FF-4AA1-9388-D47C245E962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useum-lesnoy@yandex.ru" TargetMode="External"/><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www.museum-lesnoy.r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tour.museum-lesnoy.ru/" TargetMode="Externa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1075;&#1086;&#1088;&#1086;&#1076;&#1083;&#1077;&#1089;&#1085;&#1086;&#1081;.&#1088;&#1092;"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ФОТО\Музей\Музей.jpg"/>
          <p:cNvPicPr>
            <a:picLocks noChangeAspect="1" noChangeArrowheads="1"/>
          </p:cNvPicPr>
          <p:nvPr/>
        </p:nvPicPr>
        <p:blipFill>
          <a:blip r:embed="rId2" cstate="print"/>
          <a:srcRect r="3906" b="4858"/>
          <a:stretch>
            <a:fillRect/>
          </a:stretch>
        </p:blipFill>
        <p:spPr bwMode="auto">
          <a:xfrm>
            <a:off x="214282" y="214290"/>
            <a:ext cx="8786874" cy="5595934"/>
          </a:xfrm>
          <a:prstGeom prst="rect">
            <a:avLst/>
          </a:prstGeom>
          <a:noFill/>
        </p:spPr>
      </p:pic>
      <p:sp>
        <p:nvSpPr>
          <p:cNvPr id="6" name="TextBox 5"/>
          <p:cNvSpPr txBox="1"/>
          <p:nvPr/>
        </p:nvSpPr>
        <p:spPr>
          <a:xfrm>
            <a:off x="785786" y="357166"/>
            <a:ext cx="7643866" cy="461665"/>
          </a:xfrm>
          <a:prstGeom prst="rect">
            <a:avLst/>
          </a:prstGeom>
          <a:noFill/>
        </p:spPr>
        <p:txBody>
          <a:bodyPr wrap="square" rtlCol="0">
            <a:spAutoFit/>
          </a:bodyPr>
          <a:lstStyle/>
          <a:p>
            <a:r>
              <a:rPr lang="ru-RU" sz="2400" dirty="0" smtClean="0">
                <a:solidFill>
                  <a:schemeClr val="accent2">
                    <a:lumMod val="75000"/>
                  </a:schemeClr>
                </a:solidFill>
                <a:latin typeface="Arial" pitchFamily="34" charset="0"/>
                <a:cs typeface="Arial" pitchFamily="34" charset="0"/>
              </a:rPr>
              <a:t>МБУ «Музейно-выставочный комплекс» г. Лесной</a:t>
            </a:r>
            <a:endParaRPr lang="ru-RU" sz="2400" dirty="0">
              <a:solidFill>
                <a:schemeClr val="accent2">
                  <a:lumMod val="75000"/>
                </a:schemeClr>
              </a:solidFill>
              <a:latin typeface="Arial" pitchFamily="34" charset="0"/>
              <a:cs typeface="Arial" pitchFamily="34" charset="0"/>
            </a:endParaRPr>
          </a:p>
        </p:txBody>
      </p:sp>
      <p:sp>
        <p:nvSpPr>
          <p:cNvPr id="9217" name="Rectangle 1"/>
          <p:cNvSpPr>
            <a:spLocks noChangeArrowheads="1"/>
          </p:cNvSpPr>
          <p:nvPr/>
        </p:nvSpPr>
        <p:spPr bwMode="auto">
          <a:xfrm>
            <a:off x="0" y="6215082"/>
            <a:ext cx="307183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smtClean="0">
                <a:ln>
                  <a:noFill/>
                </a:ln>
                <a:effectLst/>
                <a:latin typeface="Arial" pitchFamily="34" charset="0"/>
                <a:ea typeface="Times New Roman" pitchFamily="18" charset="0"/>
                <a:cs typeface="Arial" pitchFamily="34" charset="0"/>
                <a:hlinkClick r:id="rId3"/>
              </a:rPr>
              <a:t>museum-lesnoy@yandex.ru</a:t>
            </a:r>
            <a:r>
              <a:rPr kumimoji="0" lang="ru-RU" sz="1200" b="1" i="0" u="none" strike="noStrike" cap="none" normalizeH="0" baseline="0" dirty="0" smtClean="0">
                <a:ln>
                  <a:noFill/>
                </a:ln>
                <a:effectLst/>
                <a:latin typeface="Arial" pitchFamily="34" charset="0"/>
                <a:cs typeface="Arial" pitchFamily="34" charset="0"/>
              </a:rPr>
              <a:t> </a:t>
            </a:r>
            <a:r>
              <a:rPr kumimoji="0" lang="en-US" sz="1200" b="1" i="0" u="none" strike="noStrike" cap="none" normalizeH="0" baseline="0" dirty="0" smtClean="0">
                <a:ln>
                  <a:noFill/>
                </a:ln>
                <a:effectLst/>
                <a:latin typeface="Arial" pitchFamily="34" charset="0"/>
                <a:cs typeface="Arial" pitchFamily="34" charset="0"/>
              </a:rPr>
              <a:t>www.museum-lesnoy.ru</a:t>
            </a:r>
            <a:endParaRPr kumimoji="0" lang="ru-RU" sz="1200" b="1" i="0" u="none" strike="noStrike" cap="none" normalizeH="0" baseline="0" dirty="0" smtClean="0">
              <a:ln>
                <a:noFill/>
              </a:ln>
              <a:effectLst/>
              <a:latin typeface="Arial" pitchFamily="34" charset="0"/>
              <a:cs typeface="Arial" pitchFamily="34" charset="0"/>
            </a:endParaRPr>
          </a:p>
        </p:txBody>
      </p:sp>
      <p:sp>
        <p:nvSpPr>
          <p:cNvPr id="5" name="Rectangle 1"/>
          <p:cNvSpPr>
            <a:spLocks noChangeArrowheads="1"/>
          </p:cNvSpPr>
          <p:nvPr/>
        </p:nvSpPr>
        <p:spPr bwMode="auto">
          <a:xfrm>
            <a:off x="2500298" y="6253483"/>
            <a:ext cx="53578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effectLst/>
                <a:latin typeface="Arial" pitchFamily="34" charset="0"/>
                <a:ea typeface="Times New Roman" pitchFamily="18" charset="0"/>
                <a:cs typeface="Arial" pitchFamily="34" charset="0"/>
              </a:rPr>
              <a:t>624205 г. Лесной, ул. Ленина, д. 54</a:t>
            </a:r>
            <a:endParaRPr kumimoji="0" lang="ru-RU" sz="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effectLst/>
                <a:latin typeface="Arial" pitchFamily="34" charset="0"/>
                <a:ea typeface="Times New Roman" pitchFamily="18" charset="0"/>
                <a:cs typeface="Arial" pitchFamily="34" charset="0"/>
              </a:rPr>
              <a:t>(34342) 4-16-52,</a:t>
            </a:r>
            <a:r>
              <a:rPr kumimoji="0" lang="en-US" sz="1200" b="1" i="0" u="none" strike="noStrike" cap="none" normalizeH="0" baseline="0" dirty="0" smtClean="0">
                <a:ln>
                  <a:noFill/>
                </a:ln>
                <a:effectLst/>
                <a:latin typeface="Arial" pitchFamily="34" charset="0"/>
                <a:ea typeface="Times New Roman" pitchFamily="18" charset="0"/>
                <a:cs typeface="Arial" pitchFamily="34" charset="0"/>
              </a:rPr>
              <a:t> </a:t>
            </a:r>
            <a:r>
              <a:rPr kumimoji="0" lang="ru-RU" sz="1200" b="1" i="0" u="none" strike="noStrike" cap="none" normalizeH="0" baseline="0" dirty="0" smtClean="0">
                <a:ln>
                  <a:noFill/>
                </a:ln>
                <a:effectLst/>
                <a:latin typeface="Arial" pitchFamily="34" charset="0"/>
                <a:ea typeface="Times New Roman" pitchFamily="18" charset="0"/>
                <a:cs typeface="Arial" pitchFamily="34" charset="0"/>
              </a:rPr>
              <a:t> (34342) 6-10-29,  (34342) 4-16-56</a:t>
            </a:r>
            <a:endParaRPr kumimoji="0" lang="en-US" sz="1200" b="1" i="0" u="none" strike="noStrike" cap="none" normalizeH="0" baseline="0" dirty="0" smtClean="0">
              <a:ln>
                <a:noFill/>
              </a:ln>
              <a:effectLst/>
              <a:latin typeface="Arial" pitchFamily="34" charset="0"/>
              <a:ea typeface="Times New Roman"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D:\Шапка.jpg"/>
          <p:cNvPicPr>
            <a:picLocks noChangeAspect="1" noChangeArrowheads="1"/>
          </p:cNvPicPr>
          <p:nvPr/>
        </p:nvPicPr>
        <p:blipFill>
          <a:blip r:embed="rId2"/>
          <a:srcRect/>
          <a:stretch>
            <a:fillRect/>
          </a:stretch>
        </p:blipFill>
        <p:spPr bwMode="auto">
          <a:xfrm>
            <a:off x="-1" y="4071942"/>
            <a:ext cx="9144001" cy="2297411"/>
          </a:xfrm>
          <a:prstGeom prst="rect">
            <a:avLst/>
          </a:prstGeom>
          <a:noFill/>
        </p:spPr>
      </p:pic>
      <p:pic>
        <p:nvPicPr>
          <p:cNvPr id="1026" name="Picture 2" descr="C:\Users\Пользователь\Desktop\u3O72LHryjs.jpg"/>
          <p:cNvPicPr>
            <a:picLocks noChangeAspect="1" noChangeArrowheads="1"/>
          </p:cNvPicPr>
          <p:nvPr/>
        </p:nvPicPr>
        <p:blipFill>
          <a:blip r:embed="rId3"/>
          <a:srcRect l="1425"/>
          <a:stretch>
            <a:fillRect/>
          </a:stretch>
        </p:blipFill>
        <p:spPr bwMode="auto">
          <a:xfrm>
            <a:off x="0" y="428604"/>
            <a:ext cx="9144000" cy="2333628"/>
          </a:xfrm>
          <a:prstGeom prst="rect">
            <a:avLst/>
          </a:prstGeom>
          <a:noFill/>
        </p:spPr>
      </p:pic>
      <p:sp>
        <p:nvSpPr>
          <p:cNvPr id="6" name="TextBox 5"/>
          <p:cNvSpPr txBox="1"/>
          <p:nvPr/>
        </p:nvSpPr>
        <p:spPr>
          <a:xfrm>
            <a:off x="714348" y="2857496"/>
            <a:ext cx="8072494" cy="1077218"/>
          </a:xfrm>
          <a:prstGeom prst="rect">
            <a:avLst/>
          </a:prstGeom>
          <a:noFill/>
        </p:spPr>
        <p:txBody>
          <a:bodyPr wrap="square" rtlCol="0">
            <a:spAutoFit/>
          </a:bodyPr>
          <a:lstStyle/>
          <a:p>
            <a:pPr algn="ctr"/>
            <a:r>
              <a:rPr lang="en-US" sz="3200" dirty="0" smtClean="0">
                <a:solidFill>
                  <a:srgbClr val="002060"/>
                </a:solidFill>
                <a:latin typeface="Times New Roman" pitchFamily="18" charset="0"/>
                <a:cs typeface="Times New Roman" pitchFamily="18" charset="0"/>
                <a:hlinkClick r:id="rId4"/>
              </a:rPr>
              <a:t>www.museum-lesnoy.ru</a:t>
            </a:r>
            <a:endParaRPr lang="ru-RU" sz="3200" dirty="0" smtClean="0">
              <a:solidFill>
                <a:srgbClr val="002060"/>
              </a:solidFill>
              <a:latin typeface="Times New Roman" pitchFamily="18" charset="0"/>
              <a:cs typeface="Times New Roman" pitchFamily="18" charset="0"/>
            </a:endParaRPr>
          </a:p>
          <a:p>
            <a:pPr algn="ctr"/>
            <a:r>
              <a:rPr lang="ru-RU" sz="3200" dirty="0" err="1" smtClean="0">
                <a:solidFill>
                  <a:srgbClr val="002060"/>
                </a:solidFill>
                <a:latin typeface="Times New Roman" pitchFamily="18" charset="0"/>
                <a:cs typeface="Times New Roman" pitchFamily="18" charset="0"/>
              </a:rPr>
              <a:t>городлесной.рф</a:t>
            </a:r>
            <a:r>
              <a:rPr lang="ru-RU" sz="3200" dirty="0" smtClean="0">
                <a:solidFill>
                  <a:srgbClr val="002060"/>
                </a:solidFill>
                <a:latin typeface="Times New Roman" pitchFamily="18" charset="0"/>
                <a:cs typeface="Times New Roman" pitchFamily="18" charset="0"/>
              </a:rPr>
              <a:t> </a:t>
            </a:r>
            <a:endParaRPr lang="ru-RU" sz="3200" dirty="0">
              <a:solidFill>
                <a:srgbClr val="002060"/>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Лидеры практики</a:t>
            </a:r>
            <a:endParaRPr lang="ru-RU" dirty="0"/>
          </a:p>
        </p:txBody>
      </p:sp>
      <p:sp>
        <p:nvSpPr>
          <p:cNvPr id="3" name="Содержимое 2"/>
          <p:cNvSpPr>
            <a:spLocks noGrp="1"/>
          </p:cNvSpPr>
          <p:nvPr>
            <p:ph sz="quarter" idx="1"/>
          </p:nvPr>
        </p:nvSpPr>
        <p:spPr>
          <a:xfrm>
            <a:off x="428596" y="5214950"/>
            <a:ext cx="8153400" cy="1400172"/>
          </a:xfrm>
        </p:spPr>
        <p:txBody>
          <a:bodyPr>
            <a:normAutofit/>
          </a:bodyPr>
          <a:lstStyle/>
          <a:p>
            <a:r>
              <a:rPr lang="ru-RU" sz="1800" dirty="0" err="1" smtClean="0"/>
              <a:t>Кучур</a:t>
            </a:r>
            <a:r>
              <a:rPr lang="ru-RU" sz="1800" dirty="0" smtClean="0"/>
              <a:t> Вера Михайловна – директор МБУ «Музейно-выставочный комплекс»</a:t>
            </a:r>
          </a:p>
          <a:p>
            <a:r>
              <a:rPr lang="ru-RU" sz="1800" dirty="0" smtClean="0"/>
              <a:t>Стригова Юлия Сергеевна – заместитель директора по развитию</a:t>
            </a:r>
          </a:p>
          <a:p>
            <a:r>
              <a:rPr lang="ru-RU" sz="1800" dirty="0" err="1" smtClean="0"/>
              <a:t>Гришук</a:t>
            </a:r>
            <a:r>
              <a:rPr lang="ru-RU" sz="1800" dirty="0" smtClean="0"/>
              <a:t> Александра Николаевна – Заведующая научно-исследовательским отделом</a:t>
            </a:r>
            <a:endParaRPr lang="ru-RU" sz="1800" dirty="0"/>
          </a:p>
        </p:txBody>
      </p:sp>
      <p:pic>
        <p:nvPicPr>
          <p:cNvPr id="1026" name="Picture 2" descr="\\Server-mvk\файлообменник\Директор\ЛУЧШИЕ ПРАКТИКИ конкурс\Лидеры практики.jpg"/>
          <p:cNvPicPr>
            <a:picLocks noChangeAspect="1" noChangeArrowheads="1"/>
          </p:cNvPicPr>
          <p:nvPr/>
        </p:nvPicPr>
        <p:blipFill>
          <a:blip r:embed="rId2" cstate="print"/>
          <a:srcRect/>
          <a:stretch>
            <a:fillRect/>
          </a:stretch>
        </p:blipFill>
        <p:spPr bwMode="auto">
          <a:xfrm>
            <a:off x="1714480" y="1643050"/>
            <a:ext cx="5286412" cy="336192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28596" y="1214422"/>
            <a:ext cx="8429684" cy="1815882"/>
          </a:xfrm>
          <a:prstGeom prst="rect">
            <a:avLst/>
          </a:prstGeom>
        </p:spPr>
        <p:txBody>
          <a:bodyPr wrap="square">
            <a:spAutoFit/>
          </a:bodyPr>
          <a:lstStyle/>
          <a:p>
            <a:r>
              <a:rPr lang="ru-RU" sz="1400" dirty="0" smtClean="0"/>
              <a:t>В музее активно используются </a:t>
            </a:r>
            <a:r>
              <a:rPr lang="ru-RU" sz="1400" dirty="0" err="1" smtClean="0"/>
              <a:t>мультимедийные</a:t>
            </a:r>
            <a:r>
              <a:rPr lang="ru-RU" sz="1400" dirty="0" smtClean="0"/>
              <a:t> технологии:</a:t>
            </a:r>
          </a:p>
          <a:p>
            <a:pPr>
              <a:buFont typeface="Arial" pitchFamily="34" charset="0"/>
              <a:buChar char="•"/>
            </a:pPr>
            <a:r>
              <a:rPr lang="ru-RU" sz="1400" dirty="0" smtClean="0"/>
              <a:t> Залы (Природа Урала, История города, Зал боевой славы) оснащены </a:t>
            </a:r>
            <a:r>
              <a:rPr lang="ru-RU" sz="1400" b="1" dirty="0" smtClean="0">
                <a:solidFill>
                  <a:srgbClr val="002060"/>
                </a:solidFill>
              </a:rPr>
              <a:t>интерактивными киосками</a:t>
            </a:r>
            <a:r>
              <a:rPr lang="ru-RU" sz="1400" dirty="0" smtClean="0"/>
              <a:t>.</a:t>
            </a:r>
          </a:p>
          <a:p>
            <a:pPr>
              <a:buFont typeface="Arial" pitchFamily="34" charset="0"/>
              <a:buChar char="•"/>
            </a:pPr>
            <a:r>
              <a:rPr lang="ru-RU" sz="1400" dirty="0" smtClean="0"/>
              <a:t>В зале История города размещена </a:t>
            </a:r>
            <a:r>
              <a:rPr lang="ru-RU" sz="1400" b="1" dirty="0" smtClean="0">
                <a:solidFill>
                  <a:srgbClr val="002060"/>
                </a:solidFill>
              </a:rPr>
              <a:t>интерактивная карта города</a:t>
            </a:r>
            <a:r>
              <a:rPr lang="ru-RU" sz="1400" dirty="0" smtClean="0"/>
              <a:t>, на которой можно отследить поэтапную застройку города с момента его основания по   настоящее время, и </a:t>
            </a:r>
            <a:r>
              <a:rPr lang="ru-RU" sz="1400" dirty="0"/>
              <a:t>проекционная система, создающая эффект </a:t>
            </a:r>
            <a:r>
              <a:rPr lang="ru-RU" sz="1400" dirty="0" smtClean="0"/>
              <a:t> голографии, позволяющая </a:t>
            </a:r>
            <a:r>
              <a:rPr lang="ru-RU" sz="1400" dirty="0" err="1" smtClean="0"/>
              <a:t>демонстировать</a:t>
            </a:r>
            <a:r>
              <a:rPr lang="ru-RU" sz="1400" dirty="0" smtClean="0"/>
              <a:t> архивные видеозаписи. </a:t>
            </a:r>
          </a:p>
          <a:p>
            <a:pPr>
              <a:buFont typeface="Arial" pitchFamily="34" charset="0"/>
              <a:buChar char="•"/>
            </a:pPr>
            <a:r>
              <a:rPr lang="ru-RU" sz="1400" dirty="0" smtClean="0"/>
              <a:t>Музей оснащен </a:t>
            </a:r>
            <a:r>
              <a:rPr lang="ru-RU" sz="1400" dirty="0" err="1" smtClean="0"/>
              <a:t>аудиогидом</a:t>
            </a:r>
            <a:r>
              <a:rPr lang="ru-RU" sz="1400" dirty="0" smtClean="0"/>
              <a:t> (на бесплатной платформе </a:t>
            </a:r>
            <a:r>
              <a:rPr lang="en-US" sz="1400" dirty="0" smtClean="0"/>
              <a:t> </a:t>
            </a:r>
            <a:r>
              <a:rPr lang="en-US" sz="1400" dirty="0" err="1" smtClean="0"/>
              <a:t>IziTravel</a:t>
            </a:r>
            <a:r>
              <a:rPr lang="en-US" sz="1400" dirty="0" smtClean="0"/>
              <a:t>)</a:t>
            </a:r>
          </a:p>
          <a:p>
            <a:pPr>
              <a:buFont typeface="Arial" pitchFamily="34" charset="0"/>
              <a:buChar char="•"/>
            </a:pPr>
            <a:endParaRPr lang="ru-RU" sz="1400" dirty="0" smtClean="0"/>
          </a:p>
          <a:p>
            <a:endParaRPr lang="ru-RU" sz="1400" dirty="0"/>
          </a:p>
        </p:txBody>
      </p:sp>
      <p:sp>
        <p:nvSpPr>
          <p:cNvPr id="9" name="TextBox 8"/>
          <p:cNvSpPr txBox="1"/>
          <p:nvPr/>
        </p:nvSpPr>
        <p:spPr>
          <a:xfrm>
            <a:off x="4286248" y="0"/>
            <a:ext cx="4214842" cy="523220"/>
          </a:xfrm>
          <a:prstGeom prst="rect">
            <a:avLst/>
          </a:prstGeom>
          <a:noFill/>
        </p:spPr>
        <p:txBody>
          <a:bodyPr wrap="square" rtlCol="0">
            <a:spAutoFit/>
          </a:bodyPr>
          <a:lstStyle/>
          <a:p>
            <a:r>
              <a:rPr lang="ru-RU" sz="2800" b="1" dirty="0" err="1" smtClean="0">
                <a:solidFill>
                  <a:schemeClr val="accent1">
                    <a:lumMod val="50000"/>
                  </a:schemeClr>
                </a:solidFill>
              </a:rPr>
              <a:t>Мультимедия</a:t>
            </a:r>
            <a:r>
              <a:rPr lang="ru-RU" sz="2800" b="1" dirty="0" smtClean="0">
                <a:solidFill>
                  <a:schemeClr val="accent1">
                    <a:lumMod val="50000"/>
                  </a:schemeClr>
                </a:solidFill>
              </a:rPr>
              <a:t> в музее</a:t>
            </a:r>
            <a:endParaRPr lang="ru-RU" sz="2800" b="1" dirty="0">
              <a:solidFill>
                <a:schemeClr val="accent1">
                  <a:lumMod val="50000"/>
                </a:schemeClr>
              </a:solidFill>
            </a:endParaRPr>
          </a:p>
        </p:txBody>
      </p:sp>
      <p:sp>
        <p:nvSpPr>
          <p:cNvPr id="10" name="Прямоугольник 9"/>
          <p:cNvSpPr/>
          <p:nvPr/>
        </p:nvSpPr>
        <p:spPr>
          <a:xfrm>
            <a:off x="642910" y="3929066"/>
            <a:ext cx="7215238" cy="646331"/>
          </a:xfrm>
          <a:prstGeom prst="rect">
            <a:avLst/>
          </a:prstGeom>
        </p:spPr>
        <p:txBody>
          <a:bodyPr wrap="square">
            <a:spAutoFit/>
          </a:bodyPr>
          <a:lstStyle/>
          <a:p>
            <a:endParaRPr lang="ru-RU" dirty="0" smtClean="0"/>
          </a:p>
          <a:p>
            <a:endParaRPr lang="ru-RU" dirty="0"/>
          </a:p>
        </p:txBody>
      </p:sp>
      <p:pic>
        <p:nvPicPr>
          <p:cNvPr id="45058" name="Picture 2" descr="\\server-mvk\Файлообменник\Экспозиционеры\фото экспозиций\история города\новые фотки\_DSC2328.JPG"/>
          <p:cNvPicPr>
            <a:picLocks noChangeAspect="1" noChangeArrowheads="1"/>
          </p:cNvPicPr>
          <p:nvPr/>
        </p:nvPicPr>
        <p:blipFill>
          <a:blip r:embed="rId2" cstate="print"/>
          <a:srcRect/>
          <a:stretch>
            <a:fillRect/>
          </a:stretch>
        </p:blipFill>
        <p:spPr bwMode="auto">
          <a:xfrm>
            <a:off x="142844" y="3286124"/>
            <a:ext cx="4429156" cy="2943274"/>
          </a:xfrm>
          <a:prstGeom prst="rect">
            <a:avLst/>
          </a:prstGeom>
          <a:noFill/>
        </p:spPr>
      </p:pic>
      <p:pic>
        <p:nvPicPr>
          <p:cNvPr id="45059" name="Picture 3" descr="\\server-mvk\Файлообменник\Экспозиционеры\фото экспозиций\история города\новые фотки\_DSC2252.JPG"/>
          <p:cNvPicPr>
            <a:picLocks noChangeAspect="1" noChangeArrowheads="1"/>
          </p:cNvPicPr>
          <p:nvPr/>
        </p:nvPicPr>
        <p:blipFill>
          <a:blip r:embed="rId3" cstate="print"/>
          <a:srcRect/>
          <a:stretch>
            <a:fillRect/>
          </a:stretch>
        </p:blipFill>
        <p:spPr bwMode="auto">
          <a:xfrm>
            <a:off x="4643438" y="3286124"/>
            <a:ext cx="4305303" cy="2860971"/>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erver-mvk\Файлообменник\Экспозиционеры\фото экспозиций\история города\8.JPG"/>
          <p:cNvPicPr>
            <a:picLocks noChangeAspect="1" noChangeArrowheads="1"/>
          </p:cNvPicPr>
          <p:nvPr/>
        </p:nvPicPr>
        <p:blipFill>
          <a:blip r:embed="rId2" cstate="print"/>
          <a:srcRect/>
          <a:stretch>
            <a:fillRect/>
          </a:stretch>
        </p:blipFill>
        <p:spPr bwMode="auto">
          <a:xfrm>
            <a:off x="357158" y="357166"/>
            <a:ext cx="4071966" cy="3053975"/>
          </a:xfrm>
          <a:prstGeom prst="rect">
            <a:avLst/>
          </a:prstGeom>
          <a:noFill/>
        </p:spPr>
      </p:pic>
      <p:pic>
        <p:nvPicPr>
          <p:cNvPr id="46083" name="Picture 3" descr="D:\МОИ ДОКУМЕНТЫ\АУДИОГИД\Screenshot_2017-02-28-14-15-41-037_travel.opas.client.png"/>
          <p:cNvPicPr>
            <a:picLocks noChangeAspect="1" noChangeArrowheads="1"/>
          </p:cNvPicPr>
          <p:nvPr/>
        </p:nvPicPr>
        <p:blipFill>
          <a:blip r:embed="rId3" cstate="print"/>
          <a:srcRect/>
          <a:stretch>
            <a:fillRect/>
          </a:stretch>
        </p:blipFill>
        <p:spPr bwMode="auto">
          <a:xfrm>
            <a:off x="4572000" y="3500438"/>
            <a:ext cx="1647539"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084" name="Picture 4" descr="D:\МОИ ДОКУМЕНТЫ\АУДИОГИД\5555555554444444.jpg"/>
          <p:cNvPicPr>
            <a:picLocks noChangeAspect="1" noChangeArrowheads="1"/>
          </p:cNvPicPr>
          <p:nvPr/>
        </p:nvPicPr>
        <p:blipFill>
          <a:blip r:embed="rId4" cstate="print"/>
          <a:srcRect/>
          <a:stretch>
            <a:fillRect/>
          </a:stretch>
        </p:blipFill>
        <p:spPr bwMode="auto">
          <a:xfrm>
            <a:off x="428596" y="3643314"/>
            <a:ext cx="3929090" cy="2778073"/>
          </a:xfrm>
          <a:prstGeom prst="rect">
            <a:avLst/>
          </a:prstGeom>
          <a:noFill/>
        </p:spPr>
      </p:pic>
      <p:pic>
        <p:nvPicPr>
          <p:cNvPr id="8" name="Picture 3" descr="D:\ФОТО\973c5d_39d98163b44447489443c25f2b53606f~mv2.jpg"/>
          <p:cNvPicPr>
            <a:picLocks noChangeAspect="1" noChangeArrowheads="1"/>
          </p:cNvPicPr>
          <p:nvPr/>
        </p:nvPicPr>
        <p:blipFill>
          <a:blip r:embed="rId5"/>
          <a:srcRect/>
          <a:stretch>
            <a:fillRect/>
          </a:stretch>
        </p:blipFill>
        <p:spPr bwMode="auto">
          <a:xfrm>
            <a:off x="4572000" y="428604"/>
            <a:ext cx="3714776" cy="2786082"/>
          </a:xfrm>
          <a:prstGeom prst="rect">
            <a:avLst/>
          </a:prstGeom>
          <a:noFill/>
        </p:spPr>
      </p:pic>
      <p:pic>
        <p:nvPicPr>
          <p:cNvPr id="46085" name="Picture 5" descr="D:\МОИ ДОКУМЕНТЫ\АУДИОГИД\Реклама аудиогид.jpg"/>
          <p:cNvPicPr>
            <a:picLocks noChangeAspect="1" noChangeArrowheads="1"/>
          </p:cNvPicPr>
          <p:nvPr/>
        </p:nvPicPr>
        <p:blipFill>
          <a:blip r:embed="rId6"/>
          <a:srcRect/>
          <a:stretch>
            <a:fillRect/>
          </a:stretch>
        </p:blipFill>
        <p:spPr bwMode="auto">
          <a:xfrm>
            <a:off x="6500826" y="3429000"/>
            <a:ext cx="2355993" cy="3143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ФОТО\фото сенсорная панель\9.jpg"/>
          <p:cNvPicPr>
            <a:picLocks noChangeAspect="1" noChangeArrowheads="1"/>
          </p:cNvPicPr>
          <p:nvPr/>
        </p:nvPicPr>
        <p:blipFill>
          <a:blip r:embed="rId2" cstate="print"/>
          <a:srcRect/>
          <a:stretch>
            <a:fillRect/>
          </a:stretch>
        </p:blipFill>
        <p:spPr bwMode="auto">
          <a:xfrm>
            <a:off x="428596" y="3629893"/>
            <a:ext cx="4857784" cy="3228107"/>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428596" y="285728"/>
            <a:ext cx="4791075" cy="3143250"/>
          </a:xfrm>
          <a:prstGeom prst="rect">
            <a:avLst/>
          </a:prstGeom>
          <a:noFill/>
          <a:ln w="9525">
            <a:noFill/>
            <a:miter lim="800000"/>
            <a:headEnd/>
            <a:tailEnd/>
          </a:ln>
          <a:effectLst/>
        </p:spPr>
      </p:pic>
      <p:sp>
        <p:nvSpPr>
          <p:cNvPr id="5" name="TextBox 4"/>
          <p:cNvSpPr txBox="1"/>
          <p:nvPr/>
        </p:nvSpPr>
        <p:spPr>
          <a:xfrm>
            <a:off x="5786446" y="1071546"/>
            <a:ext cx="2786082" cy="4678204"/>
          </a:xfrm>
          <a:prstGeom prst="rect">
            <a:avLst/>
          </a:prstGeom>
          <a:noFill/>
        </p:spPr>
        <p:txBody>
          <a:bodyPr wrap="square" rtlCol="0">
            <a:spAutoFit/>
          </a:bodyPr>
          <a:lstStyle/>
          <a:p>
            <a:r>
              <a:rPr lang="ru-RU" sz="1400" b="1" dirty="0" smtClean="0">
                <a:solidFill>
                  <a:srgbClr val="002060"/>
                </a:solidFill>
                <a:latin typeface="Times New Roman" pitchFamily="18" charset="0"/>
                <a:cs typeface="Times New Roman" pitchFamily="18" charset="0"/>
              </a:rPr>
              <a:t>Сенсорная панель в зале «Природа Урала»</a:t>
            </a:r>
          </a:p>
          <a:p>
            <a:r>
              <a:rPr lang="ru-RU" sz="1400" dirty="0" smtClean="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Представляет описание каждого экспоната, включая фото- и </a:t>
            </a:r>
            <a:r>
              <a:rPr lang="ru-RU" sz="1400" dirty="0" err="1" smtClean="0">
                <a:latin typeface="Times New Roman" pitchFamily="18" charset="0"/>
                <a:cs typeface="Times New Roman" pitchFamily="18" charset="0"/>
              </a:rPr>
              <a:t>видеогалерею</a:t>
            </a:r>
            <a:r>
              <a:rPr lang="ru-RU" sz="1400" dirty="0" smtClean="0">
                <a:latin typeface="Times New Roman" pitchFamily="18" charset="0"/>
                <a:cs typeface="Times New Roman" pitchFamily="18" charset="0"/>
              </a:rPr>
              <a:t>. </a:t>
            </a:r>
          </a:p>
          <a:p>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Содержит несколько интерактивных игр:</a:t>
            </a:r>
          </a:p>
          <a:p>
            <a:r>
              <a:rPr lang="ru-RU" sz="1400" dirty="0" smtClean="0">
                <a:latin typeface="Times New Roman" pitchFamily="18" charset="0"/>
                <a:cs typeface="Times New Roman" pitchFamily="18" charset="0"/>
              </a:rPr>
              <a:t>«Чей след?»</a:t>
            </a:r>
          </a:p>
          <a:p>
            <a:r>
              <a:rPr lang="ru-RU" sz="1400" dirty="0" smtClean="0">
                <a:latin typeface="Times New Roman" pitchFamily="18" charset="0"/>
                <a:cs typeface="Times New Roman" pitchFamily="18" charset="0"/>
              </a:rPr>
              <a:t>« Юный художник»</a:t>
            </a:r>
          </a:p>
          <a:p>
            <a:r>
              <a:rPr lang="ru-RU" sz="1400" dirty="0" smtClean="0">
                <a:latin typeface="Times New Roman" pitchFamily="18" charset="0"/>
                <a:cs typeface="Times New Roman" pitchFamily="18" charset="0"/>
              </a:rPr>
              <a:t>«</a:t>
            </a:r>
            <a:r>
              <a:rPr lang="ru-RU" sz="1400" dirty="0" err="1" smtClean="0">
                <a:latin typeface="Times New Roman" pitchFamily="18" charset="0"/>
                <a:cs typeface="Times New Roman" pitchFamily="18" charset="0"/>
              </a:rPr>
              <a:t>Пазлы</a:t>
            </a:r>
            <a:r>
              <a:rPr lang="ru-RU" sz="1400" dirty="0" smtClean="0">
                <a:latin typeface="Times New Roman" pitchFamily="18" charset="0"/>
                <a:cs typeface="Times New Roman" pitchFamily="18" charset="0"/>
              </a:rPr>
              <a:t>»</a:t>
            </a:r>
          </a:p>
          <a:p>
            <a:r>
              <a:rPr lang="ru-RU" sz="1400" dirty="0" smtClean="0">
                <a:latin typeface="Times New Roman" pitchFamily="18" charset="0"/>
                <a:cs typeface="Times New Roman" pitchFamily="18" charset="0"/>
              </a:rPr>
              <a:t>«Грибы-ягоды»</a:t>
            </a:r>
          </a:p>
          <a:p>
            <a:r>
              <a:rPr lang="ru-RU" sz="1400" dirty="0" smtClean="0">
                <a:latin typeface="Times New Roman" pitchFamily="18" charset="0"/>
                <a:cs typeface="Times New Roman" pitchFamily="18" charset="0"/>
              </a:rPr>
              <a:t>«Юный эколог»</a:t>
            </a:r>
          </a:p>
          <a:p>
            <a:r>
              <a:rPr lang="ru-RU" sz="1400" dirty="0" smtClean="0">
                <a:latin typeface="Times New Roman" pitchFamily="18" charset="0"/>
                <a:cs typeface="Times New Roman" pitchFamily="18" charset="0"/>
              </a:rPr>
              <a:t>«Угадай дерево»</a:t>
            </a:r>
          </a:p>
          <a:p>
            <a:r>
              <a:rPr lang="ru-RU" sz="1400" dirty="0" smtClean="0">
                <a:latin typeface="Times New Roman" pitchFamily="18" charset="0"/>
                <a:cs typeface="Times New Roman" pitchFamily="18" charset="0"/>
              </a:rPr>
              <a:t>«Умники и умницы»</a:t>
            </a:r>
          </a:p>
          <a:p>
            <a:r>
              <a:rPr lang="ru-RU" sz="1400" dirty="0" smtClean="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Возможность просмотра познавательных фильмов и мультфильмов </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28596" y="928670"/>
            <a:ext cx="8429684" cy="1169551"/>
          </a:xfrm>
          <a:prstGeom prst="rect">
            <a:avLst/>
          </a:prstGeom>
        </p:spPr>
        <p:txBody>
          <a:bodyPr wrap="square">
            <a:spAutoFit/>
          </a:bodyPr>
          <a:lstStyle/>
          <a:p>
            <a:pPr algn="just"/>
            <a:r>
              <a:rPr lang="ru-RU" sz="1400" b="1" dirty="0" smtClean="0">
                <a:solidFill>
                  <a:srgbClr val="002060"/>
                </a:solidFill>
                <a:latin typeface="Times New Roman" pitchFamily="18" charset="0"/>
                <a:cs typeface="Times New Roman" pitchFamily="18" charset="0"/>
              </a:rPr>
              <a:t>ВИРТУАЛЬНЫЙ МУЗЕЙ</a:t>
            </a:r>
            <a:r>
              <a:rPr lang="ru-RU" sz="1400" dirty="0" smtClean="0">
                <a:latin typeface="Times New Roman" pitchFamily="18" charset="0"/>
                <a:cs typeface="Times New Roman" pitchFamily="18" charset="0"/>
              </a:rPr>
              <a:t> открыт в 2015 году, и вместе с ним появился музейный гид Совёнок.</a:t>
            </a:r>
          </a:p>
          <a:p>
            <a:pPr algn="just"/>
            <a:r>
              <a:rPr lang="ru-RU" sz="1400" dirty="0" smtClean="0">
                <a:latin typeface="Times New Roman" pitchFamily="18" charset="0"/>
                <a:cs typeface="Times New Roman" pitchFamily="18" charset="0"/>
              </a:rPr>
              <a:t>Именно он сопровождает посетителя по виртуальным экспозициям, рассказывает экскурсии, комментирует, шутит и даже иногда поет. Виртуальный музей представлен пятью 3D- турами по залам. В нем можно не только послушать или почитать экскурсии, но и узнать о самых интересных экспонатах, полистать </a:t>
            </a:r>
            <a:r>
              <a:rPr lang="ru-RU" sz="1400" dirty="0" err="1" smtClean="0">
                <a:latin typeface="Times New Roman" pitchFamily="18" charset="0"/>
                <a:cs typeface="Times New Roman" pitchFamily="18" charset="0"/>
              </a:rPr>
              <a:t>фотогалерею</a:t>
            </a:r>
            <a:r>
              <a:rPr lang="ru-RU" sz="1400" dirty="0" smtClean="0">
                <a:latin typeface="Times New Roman" pitchFamily="18" charset="0"/>
                <a:cs typeface="Times New Roman" pitchFamily="18" charset="0"/>
              </a:rPr>
              <a:t> и оставить свой отзыв.</a:t>
            </a:r>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Адрес сайта </a:t>
            </a:r>
            <a:r>
              <a:rPr lang="en-US" sz="1400" dirty="0" smtClean="0">
                <a:latin typeface="Times New Roman" pitchFamily="18" charset="0"/>
                <a:cs typeface="Times New Roman" pitchFamily="18" charset="0"/>
                <a:hlinkClick r:id="rId2"/>
              </a:rPr>
              <a:t>http://vtour.museum-lesnoy.ru</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9" name="TextBox 8"/>
          <p:cNvSpPr txBox="1"/>
          <p:nvPr/>
        </p:nvSpPr>
        <p:spPr>
          <a:xfrm>
            <a:off x="4286248" y="0"/>
            <a:ext cx="4214842" cy="523220"/>
          </a:xfrm>
          <a:prstGeom prst="rect">
            <a:avLst/>
          </a:prstGeom>
          <a:noFill/>
        </p:spPr>
        <p:txBody>
          <a:bodyPr wrap="square" rtlCol="0">
            <a:spAutoFit/>
          </a:bodyPr>
          <a:lstStyle/>
          <a:p>
            <a:r>
              <a:rPr lang="ru-RU" sz="2800" b="1" dirty="0" smtClean="0">
                <a:solidFill>
                  <a:schemeClr val="accent1">
                    <a:lumMod val="50000"/>
                  </a:schemeClr>
                </a:solidFill>
              </a:rPr>
              <a:t>Виртуальные проекты</a:t>
            </a:r>
            <a:endParaRPr lang="ru-RU" sz="2800" b="1" dirty="0">
              <a:solidFill>
                <a:schemeClr val="accent1">
                  <a:lumMod val="50000"/>
                </a:schemeClr>
              </a:solidFill>
            </a:endParaRPr>
          </a:p>
        </p:txBody>
      </p:sp>
      <p:sp>
        <p:nvSpPr>
          <p:cNvPr id="10" name="Прямоугольник 9"/>
          <p:cNvSpPr/>
          <p:nvPr/>
        </p:nvSpPr>
        <p:spPr>
          <a:xfrm>
            <a:off x="642910" y="3929066"/>
            <a:ext cx="7215238" cy="646331"/>
          </a:xfrm>
          <a:prstGeom prst="rect">
            <a:avLst/>
          </a:prstGeom>
        </p:spPr>
        <p:txBody>
          <a:bodyPr wrap="square">
            <a:spAutoFit/>
          </a:bodyPr>
          <a:lstStyle/>
          <a:p>
            <a:endParaRPr lang="ru-RU" dirty="0" smtClean="0"/>
          </a:p>
          <a:p>
            <a:endParaRPr lang="ru-RU" dirty="0"/>
          </a:p>
        </p:txBody>
      </p:sp>
      <p:pic>
        <p:nvPicPr>
          <p:cNvPr id="2052" name="Picture 4" descr="D:\МОИ ДОКУМЕНТЫ\ДОКУМЕНТы Вирт Музей!!!\picture_3077.png"/>
          <p:cNvPicPr>
            <a:picLocks noChangeAspect="1" noChangeArrowheads="1"/>
          </p:cNvPicPr>
          <p:nvPr/>
        </p:nvPicPr>
        <p:blipFill>
          <a:blip r:embed="rId3"/>
          <a:srcRect/>
          <a:stretch>
            <a:fillRect/>
          </a:stretch>
        </p:blipFill>
        <p:spPr bwMode="auto">
          <a:xfrm>
            <a:off x="285720" y="2285992"/>
            <a:ext cx="5214974" cy="4293758"/>
          </a:xfrm>
          <a:prstGeom prst="rect">
            <a:avLst/>
          </a:prstGeom>
          <a:noFill/>
        </p:spPr>
      </p:pic>
      <p:pic>
        <p:nvPicPr>
          <p:cNvPr id="2054" name="Picture 6" descr="D:\МОИ ДОКУМЕНТЫ\ДОКУМЕНТы Вирт Музей!!!\picture_3088.gif"/>
          <p:cNvPicPr>
            <a:picLocks noChangeAspect="1" noChangeArrowheads="1" noCrop="1"/>
          </p:cNvPicPr>
          <p:nvPr/>
        </p:nvPicPr>
        <p:blipFill>
          <a:blip r:embed="rId4"/>
          <a:srcRect/>
          <a:stretch>
            <a:fillRect/>
          </a:stretch>
        </p:blipFill>
        <p:spPr bwMode="auto">
          <a:xfrm>
            <a:off x="6000760" y="3357562"/>
            <a:ext cx="2608910" cy="2371736"/>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МОИ ДОКУМЕНТЫ\ДОКУМЕНТы Вирт Музей!!!\Музейный гик.jpg"/>
          <p:cNvPicPr>
            <a:picLocks noChangeAspect="1" noChangeArrowheads="1"/>
          </p:cNvPicPr>
          <p:nvPr/>
        </p:nvPicPr>
        <p:blipFill>
          <a:blip r:embed="rId2"/>
          <a:srcRect/>
          <a:stretch>
            <a:fillRect/>
          </a:stretch>
        </p:blipFill>
        <p:spPr bwMode="auto">
          <a:xfrm>
            <a:off x="428596" y="642918"/>
            <a:ext cx="4878392" cy="3939899"/>
          </a:xfrm>
          <a:prstGeom prst="rect">
            <a:avLst/>
          </a:prstGeom>
          <a:noFill/>
        </p:spPr>
      </p:pic>
      <p:pic>
        <p:nvPicPr>
          <p:cNvPr id="5" name="Picture 5" descr="D:\МОИ ДОКУМЕНТЫ\ДОКУМЕНТы Вирт Музей!!!\picture_3075.png"/>
          <p:cNvPicPr>
            <a:picLocks noChangeAspect="1" noChangeArrowheads="1"/>
          </p:cNvPicPr>
          <p:nvPr/>
        </p:nvPicPr>
        <p:blipFill>
          <a:blip r:embed="rId3"/>
          <a:srcRect/>
          <a:stretch>
            <a:fillRect/>
          </a:stretch>
        </p:blipFill>
        <p:spPr bwMode="auto">
          <a:xfrm>
            <a:off x="4929190" y="4071942"/>
            <a:ext cx="3978271" cy="2502880"/>
          </a:xfrm>
          <a:prstGeom prst="rect">
            <a:avLst/>
          </a:prstGeom>
          <a:noFill/>
        </p:spPr>
      </p:pic>
      <p:pic>
        <p:nvPicPr>
          <p:cNvPr id="66563" name="Picture 3" descr="D:\МОИ ДОКУМЕНТЫ\ДОКУМЕНТы Вирт Музей!!!\picture_3085.gif"/>
          <p:cNvPicPr>
            <a:picLocks noChangeAspect="1" noChangeArrowheads="1" noCrop="1"/>
          </p:cNvPicPr>
          <p:nvPr/>
        </p:nvPicPr>
        <p:blipFill>
          <a:blip r:embed="rId4"/>
          <a:srcRect/>
          <a:stretch>
            <a:fillRect/>
          </a:stretch>
        </p:blipFill>
        <p:spPr bwMode="auto">
          <a:xfrm>
            <a:off x="6357950" y="1428736"/>
            <a:ext cx="2000250" cy="1905000"/>
          </a:xfrm>
          <a:prstGeom prst="rect">
            <a:avLst/>
          </a:prstGeom>
          <a:noFill/>
        </p:spPr>
      </p:pic>
      <p:pic>
        <p:nvPicPr>
          <p:cNvPr id="66564" name="Picture 4" descr="D:\МОИ ДОКУМЕНТЫ\ДОКУМЕНТы Вирт Музей!!!\picture_3087.gif"/>
          <p:cNvPicPr>
            <a:picLocks noChangeAspect="1" noChangeArrowheads="1" noCrop="1"/>
          </p:cNvPicPr>
          <p:nvPr/>
        </p:nvPicPr>
        <p:blipFill>
          <a:blip r:embed="rId5"/>
          <a:srcRect/>
          <a:stretch>
            <a:fillRect/>
          </a:stretch>
        </p:blipFill>
        <p:spPr bwMode="auto">
          <a:xfrm>
            <a:off x="1142976" y="4714884"/>
            <a:ext cx="2000250" cy="1905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85720" y="733246"/>
            <a:ext cx="5286412" cy="6124754"/>
          </a:xfrm>
          <a:prstGeom prst="rect">
            <a:avLst/>
          </a:prstGeom>
        </p:spPr>
        <p:txBody>
          <a:bodyPr wrap="square">
            <a:spAutoFit/>
          </a:bodyPr>
          <a:lstStyle/>
          <a:p>
            <a:pPr algn="just"/>
            <a:r>
              <a:rPr lang="ru-RU" sz="1400" b="1" dirty="0" smtClean="0">
                <a:solidFill>
                  <a:srgbClr val="002060"/>
                </a:solidFill>
                <a:latin typeface="Times New Roman" pitchFamily="18" charset="0"/>
                <a:cs typeface="Times New Roman" pitchFamily="18" charset="0"/>
              </a:rPr>
              <a:t>ВИРТУАЛЬНАЯ КАРТА ГООРДА </a:t>
            </a:r>
          </a:p>
          <a:p>
            <a:pPr algn="just"/>
            <a:r>
              <a:rPr lang="ru-RU" sz="1400" b="1" dirty="0" smtClean="0">
                <a:solidFill>
                  <a:srgbClr val="002060"/>
                </a:solidFill>
                <a:latin typeface="Times New Roman" pitchFamily="18" charset="0"/>
                <a:cs typeface="Times New Roman" pitchFamily="18" charset="0"/>
              </a:rPr>
              <a:t>«ПОСТОРОННИМ ВХОД РАЗРЕШЕН»</a:t>
            </a:r>
          </a:p>
          <a:p>
            <a:pPr indent="268288" algn="just"/>
            <a:r>
              <a:rPr lang="ru-RU" sz="1400" dirty="0" smtClean="0"/>
              <a:t>К 70-летию города МБУ «Музейно-выставочный комплекс» был разработан проект «Виртуальная карта города «Посторонним вход разрешен». Его идея родилась год назад, как одна из точек роста проекта «Виртуальный музей города Лесного». Было решено «выйти» за пределы музея и организовать экскурсию по улицам города. Теперь вместе с экскурсоводом-атомщиком можно совершить увлекательное путешествие в историю Лесного. На карте представлены самые интересные и значимые уголки нашего города (архитектурные объекты, памятники, аллеи, скверы). Исторические факты и архивные фотографии. У посетителей есть возможность перейти в режим уникального «секретного видения» и посмотреть «карту исчезнувших объектов», поиграть в игры. Помимо этого, в форме </a:t>
            </a:r>
            <a:r>
              <a:rPr lang="ru-RU" sz="1400" dirty="0" err="1" smtClean="0"/>
              <a:t>тайм-ленты</a:t>
            </a:r>
            <a:r>
              <a:rPr lang="ru-RU" sz="1400" dirty="0" smtClean="0"/>
              <a:t> представлена история города в первых лицах. А еще здесь можно пополнить «чемодан историй» редкими фотографиями и историями о городе. </a:t>
            </a:r>
          </a:p>
          <a:p>
            <a:pPr indent="268288" algn="just"/>
            <a:r>
              <a:rPr lang="ru-RU" sz="1400" dirty="0" smtClean="0"/>
              <a:t>Проект «Посторонним вход разрешен» позволяет открыть границы закрытого города, представить его историю широкому кругу. Жители нашей </a:t>
            </a:r>
          </a:p>
          <a:p>
            <a:pPr indent="268288" algn="just"/>
            <a:r>
              <a:rPr lang="ru-RU" sz="1400" dirty="0" smtClean="0"/>
              <a:t>страны должны знать о стратегически важном объекте, его значении в истории и становлении России! </a:t>
            </a:r>
          </a:p>
          <a:p>
            <a:pPr indent="268288" algn="just"/>
            <a:r>
              <a:rPr lang="ru-RU" sz="1400" dirty="0" smtClean="0"/>
              <a:t>Проект "Посторонним вход разрешен" расположен по адресу </a:t>
            </a:r>
            <a:r>
              <a:rPr lang="ru-RU" sz="1400" dirty="0" err="1" smtClean="0">
                <a:hlinkClick r:id="rId2" action="ppaction://hlinkfile"/>
              </a:rPr>
              <a:t>городлесной.рф</a:t>
            </a:r>
            <a:r>
              <a:rPr lang="ru-RU" sz="1400" dirty="0" smtClean="0">
                <a:hlinkClick r:id="rId2" action="ppaction://hlinkfile"/>
              </a:rPr>
              <a:t> </a:t>
            </a:r>
            <a:endParaRPr lang="ru-RU" sz="1400" dirty="0" smtClean="0"/>
          </a:p>
          <a:p>
            <a:r>
              <a:rPr lang="ru-RU" sz="1400" dirty="0" smtClean="0"/>
              <a:t> </a:t>
            </a:r>
          </a:p>
          <a:p>
            <a:pPr algn="just"/>
            <a:endParaRPr lang="ru-RU" sz="1400" dirty="0">
              <a:latin typeface="Times New Roman" pitchFamily="18" charset="0"/>
              <a:cs typeface="Times New Roman" pitchFamily="18" charset="0"/>
            </a:endParaRPr>
          </a:p>
        </p:txBody>
      </p:sp>
      <p:sp>
        <p:nvSpPr>
          <p:cNvPr id="9" name="TextBox 8"/>
          <p:cNvSpPr txBox="1"/>
          <p:nvPr/>
        </p:nvSpPr>
        <p:spPr>
          <a:xfrm>
            <a:off x="4286248" y="0"/>
            <a:ext cx="4214842" cy="523220"/>
          </a:xfrm>
          <a:prstGeom prst="rect">
            <a:avLst/>
          </a:prstGeom>
          <a:noFill/>
        </p:spPr>
        <p:txBody>
          <a:bodyPr wrap="square" rtlCol="0">
            <a:spAutoFit/>
          </a:bodyPr>
          <a:lstStyle/>
          <a:p>
            <a:r>
              <a:rPr lang="ru-RU" sz="2800" b="1" dirty="0" smtClean="0">
                <a:solidFill>
                  <a:schemeClr val="accent1">
                    <a:lumMod val="50000"/>
                  </a:schemeClr>
                </a:solidFill>
              </a:rPr>
              <a:t>Виртуальные проекты</a:t>
            </a:r>
            <a:endParaRPr lang="ru-RU" sz="2800" b="1" dirty="0">
              <a:solidFill>
                <a:schemeClr val="accent1">
                  <a:lumMod val="50000"/>
                </a:schemeClr>
              </a:solidFill>
            </a:endParaRPr>
          </a:p>
        </p:txBody>
      </p:sp>
      <p:sp>
        <p:nvSpPr>
          <p:cNvPr id="10" name="Прямоугольник 9"/>
          <p:cNvSpPr/>
          <p:nvPr/>
        </p:nvSpPr>
        <p:spPr>
          <a:xfrm>
            <a:off x="642910" y="3929066"/>
            <a:ext cx="7215238" cy="646331"/>
          </a:xfrm>
          <a:prstGeom prst="rect">
            <a:avLst/>
          </a:prstGeom>
        </p:spPr>
        <p:txBody>
          <a:bodyPr wrap="square">
            <a:spAutoFit/>
          </a:bodyPr>
          <a:lstStyle/>
          <a:p>
            <a:endParaRPr lang="ru-RU" dirty="0" smtClean="0"/>
          </a:p>
          <a:p>
            <a:endParaRPr lang="ru-RU" dirty="0"/>
          </a:p>
        </p:txBody>
      </p:sp>
      <p:pic>
        <p:nvPicPr>
          <p:cNvPr id="67586" name="Picture 2" descr="D:\МОИ ДОКУМЕНТЫ\ВИРТУАЛЬНАЯ КАРТА ГОРОДА 2017\PVR.jpg"/>
          <p:cNvPicPr>
            <a:picLocks noChangeAspect="1" noChangeArrowheads="1"/>
          </p:cNvPicPr>
          <p:nvPr/>
        </p:nvPicPr>
        <p:blipFill>
          <a:blip r:embed="rId3" cstate="print"/>
          <a:srcRect/>
          <a:stretch>
            <a:fillRect/>
          </a:stretch>
        </p:blipFill>
        <p:spPr bwMode="auto">
          <a:xfrm>
            <a:off x="5643570" y="1142985"/>
            <a:ext cx="3286148" cy="2405270"/>
          </a:xfrm>
          <a:prstGeom prst="rect">
            <a:avLst/>
          </a:prstGeom>
          <a:noFill/>
        </p:spPr>
      </p:pic>
      <p:pic>
        <p:nvPicPr>
          <p:cNvPr id="8" name="Picture 2" descr="D:\МОИ ДОКУМЕНТЫ\ВИРТУАЛЬНАЯ КАРТА ГОРОДА 2017\PVR3.jpg"/>
          <p:cNvPicPr>
            <a:picLocks noChangeAspect="1" noChangeArrowheads="1"/>
          </p:cNvPicPr>
          <p:nvPr/>
        </p:nvPicPr>
        <p:blipFill>
          <a:blip r:embed="rId4" cstate="print"/>
          <a:srcRect/>
          <a:stretch>
            <a:fillRect/>
          </a:stretch>
        </p:blipFill>
        <p:spPr bwMode="auto">
          <a:xfrm>
            <a:off x="5677721" y="3929066"/>
            <a:ext cx="3314786" cy="2000264"/>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6357982" cy="1000132"/>
          </a:xfrm>
        </p:spPr>
        <p:txBody>
          <a:bodyPr>
            <a:normAutofit/>
          </a:bodyPr>
          <a:lstStyle/>
          <a:p>
            <a:r>
              <a:rPr lang="ru-RU" sz="2800" dirty="0" smtClean="0"/>
              <a:t>Перспективы практики</a:t>
            </a:r>
            <a:endParaRPr lang="ru-RU" sz="2800" dirty="0"/>
          </a:p>
        </p:txBody>
      </p:sp>
      <p:pic>
        <p:nvPicPr>
          <p:cNvPr id="2050" name="Picture 2" descr="Похожее изображение"/>
          <p:cNvPicPr>
            <a:picLocks noChangeAspect="1" noChangeArrowheads="1"/>
          </p:cNvPicPr>
          <p:nvPr/>
        </p:nvPicPr>
        <p:blipFill>
          <a:blip r:embed="rId2" cstate="print"/>
          <a:srcRect/>
          <a:stretch>
            <a:fillRect/>
          </a:stretch>
        </p:blipFill>
        <p:spPr bwMode="auto">
          <a:xfrm>
            <a:off x="285720" y="1071546"/>
            <a:ext cx="8358246" cy="5222056"/>
          </a:xfrm>
          <a:prstGeom prst="rect">
            <a:avLst/>
          </a:prstGeom>
          <a:noFill/>
        </p:spPr>
      </p:pic>
      <p:sp>
        <p:nvSpPr>
          <p:cNvPr id="5" name="Заголовок 1"/>
          <p:cNvSpPr txBox="1">
            <a:spLocks/>
          </p:cNvSpPr>
          <p:nvPr/>
        </p:nvSpPr>
        <p:spPr>
          <a:xfrm>
            <a:off x="1000100" y="1357298"/>
            <a:ext cx="8001056" cy="1285884"/>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smtClean="0">
                <a:ln>
                  <a:noFill/>
                </a:ln>
                <a:solidFill>
                  <a:schemeClr val="bg1">
                    <a:lumMod val="95000"/>
                  </a:schemeClr>
                </a:solidFill>
                <a:effectLst/>
                <a:uLnTx/>
                <a:uFillTx/>
                <a:latin typeface="+mj-lt"/>
                <a:ea typeface="+mj-ea"/>
                <a:cs typeface="+mj-cs"/>
              </a:rPr>
              <a:t>Единый портал</a:t>
            </a:r>
            <a:r>
              <a:rPr kumimoji="0" lang="ru-RU" sz="2800" b="0" i="0" u="none" strike="noStrike" kern="1200" cap="none" spc="0" normalizeH="0" noProof="0" dirty="0" smtClean="0">
                <a:ln>
                  <a:noFill/>
                </a:ln>
                <a:solidFill>
                  <a:schemeClr val="bg1">
                    <a:lumMod val="95000"/>
                  </a:schemeClr>
                </a:solidFill>
                <a:effectLst/>
                <a:uLnTx/>
                <a:uFillTx/>
                <a:latin typeface="+mj-lt"/>
                <a:ea typeface="+mj-ea"/>
                <a:cs typeface="+mj-cs"/>
              </a:rPr>
              <a:t> виртуальных</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0" i="0" u="none" strike="noStrike" kern="1200" cap="none" spc="0" normalizeH="0" noProof="0" dirty="0" smtClean="0">
                <a:ln>
                  <a:noFill/>
                </a:ln>
                <a:solidFill>
                  <a:schemeClr val="bg1">
                    <a:lumMod val="95000"/>
                  </a:schemeClr>
                </a:solidFill>
                <a:effectLst/>
                <a:uLnTx/>
                <a:uFillTx/>
                <a:latin typeface="+mj-lt"/>
                <a:ea typeface="+mj-ea"/>
                <a:cs typeface="+mj-cs"/>
              </a:rPr>
              <a:t> представительств городов ЗАТО</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dirty="0" smtClean="0">
                <a:solidFill>
                  <a:schemeClr val="bg1">
                    <a:lumMod val="95000"/>
                  </a:schemeClr>
                </a:solidFill>
                <a:latin typeface="+mj-lt"/>
                <a:ea typeface="+mj-ea"/>
                <a:cs typeface="+mj-cs"/>
              </a:rPr>
              <a:t>«</a:t>
            </a:r>
            <a:r>
              <a:rPr lang="en-US" sz="2800" baseline="0" dirty="0" smtClean="0">
                <a:solidFill>
                  <a:schemeClr val="bg1">
                    <a:lumMod val="95000"/>
                  </a:schemeClr>
                </a:solidFill>
                <a:latin typeface="+mj-lt"/>
                <a:ea typeface="+mj-ea"/>
                <a:cs typeface="+mj-cs"/>
              </a:rPr>
              <a:t>ATOMRING</a:t>
            </a:r>
            <a:r>
              <a:rPr lang="ru-RU" sz="2800" baseline="0" dirty="0" smtClean="0">
                <a:solidFill>
                  <a:schemeClr val="bg1">
                    <a:lumMod val="95000"/>
                  </a:schemeClr>
                </a:solidFill>
                <a:latin typeface="+mj-lt"/>
                <a:ea typeface="+mj-ea"/>
                <a:cs typeface="+mj-cs"/>
              </a:rPr>
              <a:t>»</a:t>
            </a:r>
            <a:endParaRPr kumimoji="0" lang="ru-RU" sz="2800" b="0" i="0" u="none" strike="noStrike" kern="1200" cap="none" spc="0" normalizeH="0" baseline="0" noProof="0" dirty="0">
              <a:ln>
                <a:noFill/>
              </a:ln>
              <a:solidFill>
                <a:schemeClr val="bg1">
                  <a:lumMod val="95000"/>
                </a:schemeClr>
              </a:solidFill>
              <a:effectLst/>
              <a:uLnTx/>
              <a:uFillTx/>
              <a:latin typeface="+mj-lt"/>
              <a:ea typeface="+mj-ea"/>
              <a:cs typeface="+mj-cs"/>
            </a:endParaRPr>
          </a:p>
        </p:txBody>
      </p:sp>
      <p:pic>
        <p:nvPicPr>
          <p:cNvPr id="2051" name="Picture 3" descr="\\Server-mvk\файлообменник\Директор\ЛУЧШИЕ ПРАКТИКИ конкурс\Иллюстрации практики\PVR3.jpg"/>
          <p:cNvPicPr>
            <a:picLocks noChangeAspect="1" noChangeArrowheads="1"/>
          </p:cNvPicPr>
          <p:nvPr/>
        </p:nvPicPr>
        <p:blipFill>
          <a:blip r:embed="rId3" cstate="print"/>
          <a:srcRect/>
          <a:stretch>
            <a:fillRect/>
          </a:stretch>
        </p:blipFill>
        <p:spPr bwMode="auto">
          <a:xfrm>
            <a:off x="428596" y="1785926"/>
            <a:ext cx="2049775" cy="1236909"/>
          </a:xfrm>
          <a:prstGeom prst="rect">
            <a:avLst/>
          </a:prstGeom>
          <a:noFill/>
        </p:spPr>
      </p:pic>
      <p:sp>
        <p:nvSpPr>
          <p:cNvPr id="7" name="TextBox 6"/>
          <p:cNvSpPr txBox="1"/>
          <p:nvPr/>
        </p:nvSpPr>
        <p:spPr>
          <a:xfrm>
            <a:off x="428596" y="3000372"/>
            <a:ext cx="2428892" cy="276999"/>
          </a:xfrm>
          <a:prstGeom prst="rect">
            <a:avLst/>
          </a:prstGeom>
          <a:noFill/>
        </p:spPr>
        <p:txBody>
          <a:bodyPr wrap="square" rtlCol="0">
            <a:spAutoFit/>
          </a:bodyPr>
          <a:lstStyle/>
          <a:p>
            <a:r>
              <a:rPr lang="ru-RU" sz="1200" dirty="0" smtClean="0">
                <a:solidFill>
                  <a:schemeClr val="bg1">
                    <a:lumMod val="95000"/>
                  </a:schemeClr>
                </a:solidFill>
              </a:rPr>
              <a:t>Виртуальная карта г. Лесной</a:t>
            </a:r>
            <a:endParaRPr lang="ru-RU" sz="1200" dirty="0">
              <a:solidFill>
                <a:schemeClr val="bg1">
                  <a:lumMod val="95000"/>
                </a:schemeClr>
              </a:solidFill>
            </a:endParaRPr>
          </a:p>
        </p:txBody>
      </p:sp>
      <p:sp>
        <p:nvSpPr>
          <p:cNvPr id="8" name="Прямоугольник 7"/>
          <p:cNvSpPr/>
          <p:nvPr/>
        </p:nvSpPr>
        <p:spPr>
          <a:xfrm>
            <a:off x="1571604" y="3357562"/>
            <a:ext cx="1500198" cy="75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785786" y="4071942"/>
            <a:ext cx="3000396" cy="276999"/>
          </a:xfrm>
          <a:prstGeom prst="rect">
            <a:avLst/>
          </a:prstGeom>
          <a:noFill/>
        </p:spPr>
        <p:txBody>
          <a:bodyPr wrap="square" rtlCol="0">
            <a:spAutoFit/>
          </a:bodyPr>
          <a:lstStyle/>
          <a:p>
            <a:r>
              <a:rPr lang="ru-RU" sz="1200" dirty="0" smtClean="0">
                <a:solidFill>
                  <a:schemeClr val="bg1">
                    <a:lumMod val="95000"/>
                  </a:schemeClr>
                </a:solidFill>
              </a:rPr>
              <a:t>Виртуальная карта г. </a:t>
            </a:r>
            <a:r>
              <a:rPr lang="ru-RU" sz="1200" dirty="0" err="1" smtClean="0">
                <a:solidFill>
                  <a:schemeClr val="bg1">
                    <a:lumMod val="95000"/>
                  </a:schemeClr>
                </a:solidFill>
              </a:rPr>
              <a:t>Новоуральск</a:t>
            </a:r>
            <a:endParaRPr lang="ru-RU" sz="1200" dirty="0">
              <a:solidFill>
                <a:schemeClr val="bg1">
                  <a:lumMod val="95000"/>
                </a:schemeClr>
              </a:solidFill>
            </a:endParaRPr>
          </a:p>
        </p:txBody>
      </p:sp>
      <p:sp>
        <p:nvSpPr>
          <p:cNvPr id="10" name="Прямоугольник 9"/>
          <p:cNvSpPr/>
          <p:nvPr/>
        </p:nvSpPr>
        <p:spPr>
          <a:xfrm>
            <a:off x="2071670" y="4429132"/>
            <a:ext cx="1500198" cy="75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285852" y="5214950"/>
            <a:ext cx="3000396" cy="276999"/>
          </a:xfrm>
          <a:prstGeom prst="rect">
            <a:avLst/>
          </a:prstGeom>
          <a:noFill/>
        </p:spPr>
        <p:txBody>
          <a:bodyPr wrap="square" rtlCol="0">
            <a:spAutoFit/>
          </a:bodyPr>
          <a:lstStyle/>
          <a:p>
            <a:r>
              <a:rPr lang="ru-RU" sz="1200" dirty="0" smtClean="0">
                <a:solidFill>
                  <a:schemeClr val="bg1">
                    <a:lumMod val="95000"/>
                  </a:schemeClr>
                </a:solidFill>
              </a:rPr>
              <a:t>Виртуальная карта г. Заречный</a:t>
            </a:r>
            <a:endParaRPr lang="ru-RU" sz="1200" dirty="0">
              <a:solidFill>
                <a:schemeClr val="bg1">
                  <a:lumMod val="95000"/>
                </a:schemeClr>
              </a:solidFill>
            </a:endParaRPr>
          </a:p>
        </p:txBody>
      </p:sp>
      <p:sp>
        <p:nvSpPr>
          <p:cNvPr id="12" name="TextBox 11"/>
          <p:cNvSpPr txBox="1"/>
          <p:nvPr/>
        </p:nvSpPr>
        <p:spPr>
          <a:xfrm>
            <a:off x="3643306" y="5500702"/>
            <a:ext cx="3000396" cy="276999"/>
          </a:xfrm>
          <a:prstGeom prst="rect">
            <a:avLst/>
          </a:prstGeom>
          <a:noFill/>
        </p:spPr>
        <p:txBody>
          <a:bodyPr wrap="square" rtlCol="0">
            <a:spAutoFit/>
          </a:bodyPr>
          <a:lstStyle/>
          <a:p>
            <a:r>
              <a:rPr lang="ru-RU" sz="1200" dirty="0" smtClean="0">
                <a:solidFill>
                  <a:schemeClr val="bg1">
                    <a:lumMod val="95000"/>
                  </a:schemeClr>
                </a:solidFill>
              </a:rPr>
              <a:t>Виртуальная карта г. Десногорск</a:t>
            </a:r>
            <a:endParaRPr lang="ru-RU" sz="1200" dirty="0">
              <a:solidFill>
                <a:schemeClr val="bg1">
                  <a:lumMod val="95000"/>
                </a:schemeClr>
              </a:solidFill>
            </a:endParaRPr>
          </a:p>
        </p:txBody>
      </p:sp>
      <p:sp>
        <p:nvSpPr>
          <p:cNvPr id="13" name="Прямоугольник 12"/>
          <p:cNvSpPr/>
          <p:nvPr/>
        </p:nvSpPr>
        <p:spPr>
          <a:xfrm>
            <a:off x="4071934" y="4786322"/>
            <a:ext cx="1500198" cy="75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6429388" y="5072074"/>
            <a:ext cx="3000396" cy="400110"/>
          </a:xfrm>
          <a:prstGeom prst="rect">
            <a:avLst/>
          </a:prstGeom>
          <a:noFill/>
        </p:spPr>
        <p:txBody>
          <a:bodyPr wrap="square" rtlCol="0">
            <a:spAutoFit/>
          </a:bodyPr>
          <a:lstStyle/>
          <a:p>
            <a:r>
              <a:rPr lang="ru-RU" sz="2000" dirty="0" smtClean="0">
                <a:solidFill>
                  <a:schemeClr val="bg1">
                    <a:lumMod val="95000"/>
                  </a:schemeClr>
                </a:solidFill>
              </a:rPr>
              <a:t>и  т.д…</a:t>
            </a:r>
            <a:endParaRPr lang="ru-RU" sz="2000" dirty="0">
              <a:solidFill>
                <a:schemeClr val="bg1">
                  <a:lumMod val="95000"/>
                </a:schemeClr>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919</TotalTime>
  <Words>456</Words>
  <Application>Microsoft Office PowerPoint</Application>
  <PresentationFormat>Экран (4:3)</PresentationFormat>
  <Paragraphs>49</Paragraphs>
  <Slides>10</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10</vt:i4>
      </vt:variant>
    </vt:vector>
  </HeadingPairs>
  <TitlesOfParts>
    <vt:vector size="12" baseType="lpstr">
      <vt:lpstr>Поток</vt:lpstr>
      <vt:lpstr>Обычная</vt:lpstr>
      <vt:lpstr>Слайд 1</vt:lpstr>
      <vt:lpstr>Лидеры практики</vt:lpstr>
      <vt:lpstr>Слайд 3</vt:lpstr>
      <vt:lpstr>Слайд 4</vt:lpstr>
      <vt:lpstr>Слайд 5</vt:lpstr>
      <vt:lpstr>Слайд 6</vt:lpstr>
      <vt:lpstr>Слайд 7</vt:lpstr>
      <vt:lpstr>Слайд 8</vt:lpstr>
      <vt:lpstr>Перспективы практики</vt:lpstr>
      <vt:lpstr>Слайд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112</cp:revision>
  <dcterms:created xsi:type="dcterms:W3CDTF">2017-07-25T08:49:22Z</dcterms:created>
  <dcterms:modified xsi:type="dcterms:W3CDTF">2018-06-27T06:12:09Z</dcterms:modified>
</cp:coreProperties>
</file>